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1" r:id="rId1"/>
  </p:sldMasterIdLst>
  <p:notesMasterIdLst>
    <p:notesMasterId r:id="rId21"/>
  </p:notesMasterIdLst>
  <p:sldIdLst>
    <p:sldId id="256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12192000"/>
  <p:embeddedFontLst>
    <p:embeddedFont>
      <p:font typeface="MiSans" panose="02010600030101010101" charset="-122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1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289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028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41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46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82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625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760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79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03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17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001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7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59" y="2637022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44979" y="2921645"/>
            <a:ext cx="8702040" cy="70802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基于内容的音乐推荐系统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62841" y="4011712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211219" y="4011077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第六小组</a:t>
            </a:r>
            <a:endParaRPr lang="en-US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C2EAD-DEF7-43A4-AE70-165CEC7F959D}"/>
              </a:ext>
            </a:extLst>
          </p:cNvPr>
          <p:cNvSpPr txBox="1"/>
          <p:nvPr/>
        </p:nvSpPr>
        <p:spPr>
          <a:xfrm>
            <a:off x="8103868" y="3965327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导师</a:t>
            </a:r>
            <a:r>
              <a:rPr lang="en-US" altLang="zh-CN" sz="2000" dirty="0"/>
              <a:t>:</a:t>
            </a:r>
            <a:r>
              <a:rPr lang="zh-CN" altLang="en-US" sz="2000" dirty="0"/>
              <a:t>李俊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22170" y="698433"/>
            <a:ext cx="794766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4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TF-IDF向量化与余弦相似Top-K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1557187" y="1917701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特征提取方法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875656" y="2931461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使用TF-IDF对歌曲标题进行向量化处理，将文本信息转化为可计算的数值特征。通过这种方式，可以量化歌曲之间的相似性，为推荐算法提供基础。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979327" y="1917701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推荐算法逻辑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909912" y="2931461"/>
            <a:ext cx="4561706" cy="2924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通过计算余弦相似度来衡量歌曲之间的相似性，并根据相似度进行Top-K推荐。这种方法能够为用户推荐与所选歌曲风格相似的其他歌曲，提升推荐的准确性和多样性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2567305" y="381000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403" y="1485900"/>
            <a:ext cx="4969054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8403" y="2089007"/>
            <a:ext cx="4969586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90591" y="2089007"/>
            <a:ext cx="4971792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7741" y="3955326"/>
            <a:ext cx="4970248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7741" y="4557770"/>
            <a:ext cx="4971138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5" name="图片 24" descr="图示&#10;&#10;AI 生成的内容可能不正确。">
            <a:extLst>
              <a:ext uri="{FF2B5EF4-FFF2-40B4-BE49-F238E27FC236}">
                <a16:creationId xmlns:a16="http://schemas.microsoft.com/office/drawing/2014/main" id="{C6A63590-EED2-91D7-93F4-FE457A4E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51"/>
          <a:stretch>
            <a:fillRect/>
          </a:stretch>
        </p:blipFill>
        <p:spPr>
          <a:xfrm>
            <a:off x="10924" y="1211580"/>
            <a:ext cx="12192000" cy="40011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系统展示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5599" y="1218441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8969" y="1011153"/>
            <a:ext cx="5080635" cy="60896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多选首页与推荐结果界面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3251200" y="584771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24560" y="2201461"/>
            <a:ext cx="435864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首页界面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28969" y="2915284"/>
            <a:ext cx="4810760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首页提供歌曲多选界面，用户可以轻松选择自己喜欢的歌曲，操作简单直观。通过多选框，用户可以同时选择多首歌曲，为推荐提供基础。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687420" y="2201461"/>
            <a:ext cx="369062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推荐结果界面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6644875" y="2915284"/>
            <a:ext cx="3733165" cy="17697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点击推荐后，系统快速返回推荐结果界面，展示与用户选择相似的歌曲，提升用户体验。推荐结果以列表形式呈现，方便用户浏览和选择。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测试与结果分析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012430" y="1141095"/>
            <a:ext cx="3296285" cy="5153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085830" y="6006465"/>
            <a:ext cx="216000" cy="216000"/>
          </a:xfrm>
          <a:custGeom>
            <a:avLst/>
            <a:gdLst/>
            <a:ahLst/>
            <a:cxnLst/>
            <a:rect l="l" t="t" r="r" b="b"/>
            <a:pathLst>
              <a:path w="216000" h="216000">
                <a:moveTo>
                  <a:pt x="0" y="28125"/>
                </a:moveTo>
                <a:lnTo>
                  <a:pt x="5082" y="215437"/>
                </a:lnTo>
                <a:lnTo>
                  <a:pt x="216000" y="216000"/>
                </a:lnTo>
                <a:lnTo>
                  <a:pt x="216000" y="162000"/>
                </a:lnTo>
                <a:lnTo>
                  <a:pt x="63529" y="162000"/>
                </a:lnTo>
                <a:lnTo>
                  <a:pt x="63529" y="0"/>
                </a:lnTo>
                <a:lnTo>
                  <a:pt x="0" y="28125"/>
                </a:lnTo>
                <a:close/>
              </a:path>
            </a:pathLst>
          </a:custGeom>
          <a:solidFill>
            <a:srgbClr val="666666">
              <a:alpha val="6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1085830" y="6006465"/>
            <a:ext cx="216000" cy="216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2131" y="1715776"/>
            <a:ext cx="160526" cy="21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22265" y="1424940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22265" y="3067973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22265" y="4711006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2315" y="381000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典型用例验证推荐合理性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42315" y="1109878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用例1：多首流行歌曲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26564" y="1357267"/>
            <a:ext cx="8581065" cy="117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选择多首流行歌曲进行推荐测试，结果均符合流行风格，验证了系统的推荐准确性。系统能够根据用户选择的流行歌曲，推荐其他类似的流行歌曲。</a:t>
            </a:r>
            <a:endParaRPr lang="en-US" sz="2000" dirty="0"/>
          </a:p>
        </p:txBody>
      </p:sp>
      <p:sp>
        <p:nvSpPr>
          <p:cNvPr id="25" name="Text 21"/>
          <p:cNvSpPr/>
          <p:nvPr/>
        </p:nvSpPr>
        <p:spPr>
          <a:xfrm>
            <a:off x="726564" y="2700651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用例2：单首歌曲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26563" y="3096794"/>
            <a:ext cx="8090177" cy="659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仅选择一首歌曲提交，系统仍能给出合理的推荐结果，展现了系统的鲁棒性。即使用户只选择一首歌曲，系统也能提供多样化的推荐。</a:t>
            </a:r>
            <a:endParaRPr lang="en-US" sz="2000" dirty="0"/>
          </a:p>
        </p:txBody>
      </p:sp>
      <p:sp>
        <p:nvSpPr>
          <p:cNvPr id="28" name="Text 24"/>
          <p:cNvSpPr/>
          <p:nvPr/>
        </p:nvSpPr>
        <p:spPr>
          <a:xfrm>
            <a:off x="726563" y="4518374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用例3：未选择歌曲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701067" y="4757768"/>
            <a:ext cx="8885695" cy="95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未选择歌曲直接提交时，系统返回错误信息并重定向回首页，避免了异常情况的发生。这种设计提高了系统的用户体验和容错能力。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664335" y="1620520"/>
            <a:ext cx="4567555" cy="107759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完整链路与后续扩展方向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702001" y="2853690"/>
            <a:ext cx="508635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完整链路实现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32785" y="3387725"/>
            <a:ext cx="8281235" cy="1849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成功实现了从数据获取到Web展示的完整推荐链路，为用户提供了完整的推荐服务。当前系统基于歌曲标题进行推荐，未来可引入更多特征，如歌词、歌手信息等，进一步优化推荐效果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95855" y="2328138"/>
            <a:ext cx="6731212" cy="1100862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904230" y="4161155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29990" y="4160520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第六小组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B8239-B5E0-89B3-8896-51A790C9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628752-9F78-E13D-60C4-3D9B8AB3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71813"/>
              </p:ext>
            </p:extLst>
          </p:nvPr>
        </p:nvGraphicFramePr>
        <p:xfrm>
          <a:off x="924560" y="1818640"/>
          <a:ext cx="10515602" cy="3893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924">
                  <a:extLst>
                    <a:ext uri="{9D8B030D-6E8A-4147-A177-3AD203B41FA5}">
                      <a16:colId xmlns:a16="http://schemas.microsoft.com/office/drawing/2014/main" val="4284644422"/>
                    </a:ext>
                  </a:extLst>
                </a:gridCol>
                <a:gridCol w="938458">
                  <a:extLst>
                    <a:ext uri="{9D8B030D-6E8A-4147-A177-3AD203B41FA5}">
                      <a16:colId xmlns:a16="http://schemas.microsoft.com/office/drawing/2014/main" val="1977311457"/>
                    </a:ext>
                  </a:extLst>
                </a:gridCol>
                <a:gridCol w="1168646">
                  <a:extLst>
                    <a:ext uri="{9D8B030D-6E8A-4147-A177-3AD203B41FA5}">
                      <a16:colId xmlns:a16="http://schemas.microsoft.com/office/drawing/2014/main" val="4109784983"/>
                    </a:ext>
                  </a:extLst>
                </a:gridCol>
                <a:gridCol w="3313377">
                  <a:extLst>
                    <a:ext uri="{9D8B030D-6E8A-4147-A177-3AD203B41FA5}">
                      <a16:colId xmlns:a16="http://schemas.microsoft.com/office/drawing/2014/main" val="3449420538"/>
                    </a:ext>
                  </a:extLst>
                </a:gridCol>
                <a:gridCol w="1398834">
                  <a:extLst>
                    <a:ext uri="{9D8B030D-6E8A-4147-A177-3AD203B41FA5}">
                      <a16:colId xmlns:a16="http://schemas.microsoft.com/office/drawing/2014/main" val="3359847854"/>
                    </a:ext>
                  </a:extLst>
                </a:gridCol>
                <a:gridCol w="1480728">
                  <a:extLst>
                    <a:ext uri="{9D8B030D-6E8A-4147-A177-3AD203B41FA5}">
                      <a16:colId xmlns:a16="http://schemas.microsoft.com/office/drawing/2014/main" val="1030725097"/>
                    </a:ext>
                  </a:extLst>
                </a:gridCol>
                <a:gridCol w="1531635">
                  <a:extLst>
                    <a:ext uri="{9D8B030D-6E8A-4147-A177-3AD203B41FA5}">
                      <a16:colId xmlns:a16="http://schemas.microsoft.com/office/drawing/2014/main" val="1938238205"/>
                    </a:ext>
                  </a:extLst>
                </a:gridCol>
              </a:tblGrid>
              <a:tr h="10763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序号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姓名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学号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分工</a:t>
                      </a:r>
                      <a:endParaRPr lang="zh-CN" sz="13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分工在项目中的比重（总和为100）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自 Python 生态相关技术的能力（满分100）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对复杂问题给出方案、并实现的能力（满分100）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367401951"/>
                  </a:ext>
                </a:extLst>
              </a:tr>
              <a:tr h="750798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1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 徐建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2400320225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crawler.py、data/songs.csv，说明如何从网页获取数据、字段设计等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2000" u="none" strike="noStrike" dirty="0">
                          <a:effectLst/>
                        </a:rPr>
                        <a:t>　</a:t>
                      </a:r>
                      <a:r>
                        <a:rPr lang="en-US" altLang="zh-CN" sz="2000" u="none" strike="noStrike" dirty="0">
                          <a:effectLst/>
                        </a:rPr>
                        <a:t>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931509961"/>
                  </a:ext>
                </a:extLst>
              </a:tr>
              <a:tr h="677711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2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覃金焱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2400320221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app.py + templates/，讲 Flask 路由、表单提交、多选列表到推荐结果的流程。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283858719"/>
                  </a:ext>
                </a:extLst>
              </a:tr>
              <a:tr h="657779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3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韦宇隆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2400320224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recommender.py，讲 TF‑IDF、余弦相似度，如何根据多首歌求平均相似度。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 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11936082"/>
                  </a:ext>
                </a:extLst>
              </a:tr>
              <a:tr h="7308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4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苏将伟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2400320223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README.md、PPT、架构图，讲项目背景、流程（爬虫 → 特征 → 推荐 → Web）、整合测试。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8</a:t>
                      </a:r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150137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34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027308" y="1159828"/>
            <a:ext cx="3106420" cy="107759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听歌选择困难与推荐价值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11003473" y="5701010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68070" y="1468120"/>
            <a:ext cx="4027805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听歌场景痛点</a:t>
            </a:r>
            <a:endParaRPr lang="en-US" sz="4000" dirty="0"/>
          </a:p>
        </p:txBody>
      </p:sp>
      <p:sp>
        <p:nvSpPr>
          <p:cNvPr id="10" name="Text 6"/>
          <p:cNvSpPr/>
          <p:nvPr/>
        </p:nvSpPr>
        <p:spPr>
          <a:xfrm>
            <a:off x="1068070" y="2042160"/>
            <a:ext cx="4664075" cy="14903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在海量歌曲中，用户往往面临选择困难，难以快速找到自己喜欢的音乐。这种痛点在现代音乐平台上尤为突出，需要有效的推荐系统来帮助用户筛选和发现适合自己的音乐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57758" y="2744628"/>
            <a:ext cx="401701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推荐系统的重要性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6257758" y="3339643"/>
            <a:ext cx="4741077" cy="2325828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推荐系统在各类音乐应用中发挥着重要作用，能够帮助用户发现更多喜欢的音乐，提升用户体验和应用的粘性。通过精准的推荐，用户可以节省时间，快速找到符合自己口味的歌曲。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总体流程图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55429" y="1440174"/>
            <a:ext cx="5779135" cy="68326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从数据到推荐的完整链路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1155429" y="2380241"/>
            <a:ext cx="435864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完整流程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155429" y="3228011"/>
            <a:ext cx="4433648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本系统从数据获取开始，通过爬虫或脚本获取原始数据，生成数据集后进行特征提取，计算相似度，最终将推荐结果通过Web界面展示给用户，形成一个完整的推荐链路。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数据获取与预处理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9-d3m9iu8s8jdo4os5et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" y="878840"/>
            <a:ext cx="12192000" cy="58610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21485" y="2322195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21485" y="2322195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9765" y="1866265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929765" y="1866265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290050" y="2322195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9290050" y="2322195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98330" y="1866265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498330" y="1866265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501005" y="2580640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501005" y="2580640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09285" y="2124710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5709285" y="2124710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9780" y="73088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3B38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脚本生成CSV与可扩展爬虫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814830" y="1913255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数据获取方式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本次示例通过脚本生成songs.csv，为系统提供基础数据支持。实际应用中，可以扩展为使用爬虫和BeautifulSoup从网站获取数据，以丰富数据来源。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594350" y="2171700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655820" y="30956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CSV结构示意</a:t>
            </a:r>
            <a:endParaRPr lang="en-US" sz="3200" dirty="0"/>
          </a:p>
        </p:txBody>
      </p:sp>
      <p:sp>
        <p:nvSpPr>
          <p:cNvPr id="21" name="Text 18"/>
          <p:cNvSpPr/>
          <p:nvPr/>
        </p:nvSpPr>
        <p:spPr>
          <a:xfrm>
            <a:off x="4669472" y="38093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CSV文件包含歌曲的基本信息，如标题、歌手、风格等。通过脚本生成的CSV结构清晰，便于后续处理。实际应用中，可根据需要扩展更多字段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83395" y="1913255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数据预处理</a:t>
            </a:r>
            <a:endParaRPr lang="en-US" sz="3200" dirty="0"/>
          </a:p>
        </p:txBody>
      </p:sp>
      <p:sp>
        <p:nvSpPr>
          <p:cNvPr id="24" name="Text 21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在数据预处理阶段，对CSV文件进行清洗，处理缺失值，确保数据的完整性和准确性，为后续的特征提取和推荐算法提供可靠的数据基础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特征提取与推荐算法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</TotalTime>
  <Words>445</Words>
  <Application>Microsoft Office PowerPoint</Application>
  <PresentationFormat>宽屏</PresentationFormat>
  <Paragraphs>116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Calibri Light</vt:lpstr>
      <vt:lpstr>Open Sans</vt:lpstr>
      <vt:lpstr>Calibri</vt:lpstr>
      <vt:lpstr>Arial</vt:lpstr>
      <vt:lpstr>MiSans</vt:lpstr>
      <vt:lpstr>Office 2013 - 2022 主题</vt:lpstr>
      <vt:lpstr>PowerPoint 演示文稿</vt:lpstr>
      <vt:lpstr>成员分工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基于内容的音乐推荐系统</dc:title>
  <dc:subject>基于内容的音乐推荐系统</dc:subject>
  <dc:creator>Kimi</dc:creator>
  <cp:lastModifiedBy>建 徐</cp:lastModifiedBy>
  <cp:revision>7</cp:revision>
  <dcterms:created xsi:type="dcterms:W3CDTF">2025-11-19T11:08:55Z</dcterms:created>
  <dcterms:modified xsi:type="dcterms:W3CDTF">2025-11-21T02:55:42Z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{"Label":"基于内容的音乐推荐系统","ContentProducer":"001191110108MACG2KBH8F10000","ProduceID":"d4eqa1q23rd48rc2pqb0","ReservedCode1":"","ContentPropagator":"001191110108MACG2KBH8F20000","PropagateID":"d4eqa1q23rd48rc2pqb0","ReservedCode2":""}</vt:lpwstr>
  </property>
</Properties>
</file>